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7" r:id="rId3"/>
    <p:sldId id="258" r:id="rId4"/>
    <p:sldId id="268" r:id="rId5"/>
    <p:sldId id="259" r:id="rId6"/>
    <p:sldId id="261" r:id="rId7"/>
    <p:sldId id="260" r:id="rId8"/>
    <p:sldId id="262" r:id="rId9"/>
    <p:sldId id="263" r:id="rId10"/>
    <p:sldId id="267" r:id="rId11"/>
    <p:sldId id="266" r:id="rId12"/>
    <p:sldId id="265" r:id="rId13"/>
    <p:sldId id="272" r:id="rId14"/>
    <p:sldId id="273" r:id="rId15"/>
    <p:sldId id="269" r:id="rId16"/>
    <p:sldId id="274" r:id="rId17"/>
    <p:sldId id="27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121" d="100"/>
          <a:sy n="121" d="100"/>
        </p:scale>
        <p:origin x="-1260" y="-30"/>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76306-6978-4853-B5CE-73CCD71A401B}" type="datetimeFigureOut">
              <a:rPr lang="en-US" smtClean="0"/>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505D22-FE16-4403-9445-6016206ED2CE}" type="slidenum">
              <a:rPr lang="en-US" smtClean="0"/>
              <a:t>‹#›</a:t>
            </a:fld>
            <a:endParaRPr lang="en-US"/>
          </a:p>
        </p:txBody>
      </p:sp>
    </p:spTree>
    <p:extLst>
      <p:ext uri="{BB962C8B-B14F-4D97-AF65-F5344CB8AC3E}">
        <p14:creationId xmlns:p14="http://schemas.microsoft.com/office/powerpoint/2010/main" val="924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8CBB9-A4FB-459C-89E2-B8C3DD559329}" type="slidenum">
              <a:rPr lang="en-US" smtClean="0"/>
              <a:pPr/>
              <a:t>1</a:t>
            </a:fld>
            <a:endParaRPr lang="en-US"/>
          </a:p>
        </p:txBody>
      </p:sp>
    </p:spTree>
    <p:extLst>
      <p:ext uri="{BB962C8B-B14F-4D97-AF65-F5344CB8AC3E}">
        <p14:creationId xmlns:p14="http://schemas.microsoft.com/office/powerpoint/2010/main" val="254610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a:xfrm>
            <a:off x="1143000" y="685800"/>
            <a:ext cx="4572000" cy="3429000"/>
          </a:xfrm>
        </p:spPr>
      </p:sp>
      <p:sp>
        <p:nvSpPr>
          <p:cNvPr id="3" name="Substituent note 2"/>
          <p:cNvSpPr>
            <a:spLocks noGrp="1"/>
          </p:cNvSpPr>
          <p:nvPr>
            <p:ph type="body" idx="1"/>
          </p:nvPr>
        </p:nvSpPr>
        <p:spPr/>
        <p:txBody>
          <a:bodyPr/>
          <a:lstStyle/>
          <a:p>
            <a:endParaRPr lang="en-GB" dirty="0"/>
          </a:p>
        </p:txBody>
      </p:sp>
      <p:sp>
        <p:nvSpPr>
          <p:cNvPr id="4" name="Substituent număr diapozitiv 3"/>
          <p:cNvSpPr>
            <a:spLocks noGrp="1"/>
          </p:cNvSpPr>
          <p:nvPr>
            <p:ph type="sldNum" sz="quarter" idx="5"/>
          </p:nvPr>
        </p:nvSpPr>
        <p:spPr/>
        <p:txBody>
          <a:bodyPr/>
          <a:lstStyle/>
          <a:p>
            <a:fld id="{7042336F-C45F-4288-9169-8DDBD698C59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09442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4EAA2E-C806-48D8-9003-E9A3BE58293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104832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EAA2E-C806-48D8-9003-E9A3BE58293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285448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EAA2E-C806-48D8-9003-E9A3BE58293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3907853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3B89B8A-3377-466B-9DB2-7FC37A482DD7}"/>
              </a:ext>
            </a:extLst>
          </p:cNvPr>
          <p:cNvSpPr>
            <a:spLocks noGrp="1"/>
          </p:cNvSpPr>
          <p:nvPr>
            <p:ph type="ctrTitle"/>
          </p:nvPr>
        </p:nvSpPr>
        <p:spPr>
          <a:xfrm>
            <a:off x="1143000" y="1122363"/>
            <a:ext cx="6858000" cy="2387600"/>
          </a:xfrm>
        </p:spPr>
        <p:txBody>
          <a:bodyPr anchor="b"/>
          <a:lstStyle>
            <a:lvl1pPr algn="ctr">
              <a:defRPr sz="6000"/>
            </a:lvl1pPr>
          </a:lstStyle>
          <a:p>
            <a:r>
              <a:rPr lang="ro-RO"/>
              <a:t>Faceți clic pentru a edita stilul de titlu coordonator</a:t>
            </a:r>
            <a:endParaRPr lang="en-GB"/>
          </a:p>
        </p:txBody>
      </p:sp>
      <p:sp>
        <p:nvSpPr>
          <p:cNvPr id="3" name="Subtitlu 2">
            <a:extLst>
              <a:ext uri="{FF2B5EF4-FFF2-40B4-BE49-F238E27FC236}">
                <a16:creationId xmlns:a16="http://schemas.microsoft.com/office/drawing/2014/main" xmlns="" id="{08E017F1-1C54-44F4-A0F9-F089EC72873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GB"/>
          </a:p>
        </p:txBody>
      </p:sp>
      <p:sp>
        <p:nvSpPr>
          <p:cNvPr id="4" name="Substituent dată 3">
            <a:extLst>
              <a:ext uri="{FF2B5EF4-FFF2-40B4-BE49-F238E27FC236}">
                <a16:creationId xmlns:a16="http://schemas.microsoft.com/office/drawing/2014/main" xmlns="" id="{832FA439-DF92-4210-BAE5-F807F8B6D4F5}"/>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AA34948B-D1D4-4C83-BBEB-FDC7A55F8B2F}"/>
              </a:ext>
            </a:extLst>
          </p:cNvPr>
          <p:cNvSpPr>
            <a:spLocks noGrp="1"/>
          </p:cNvSpPr>
          <p:nvPr>
            <p:ph type="ftr" sz="quarter" idx="11"/>
          </p:nvPr>
        </p:nvSpPr>
        <p:spPr/>
        <p:txBody>
          <a:body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35634BF0-8E90-4C87-80F5-184D44650E98}"/>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4862483"/>
      </p:ext>
    </p:extLst>
  </p:cSld>
  <p:clrMapOvr>
    <a:masterClrMapping/>
  </p:clrMapOvr>
  <p:transition advClick="0"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B8A3D0B-304D-49EE-9608-54777797CD77}"/>
              </a:ext>
            </a:extLst>
          </p:cNvPr>
          <p:cNvSpPr>
            <a:spLocks noGrp="1"/>
          </p:cNvSpPr>
          <p:nvPr>
            <p:ph type="title"/>
          </p:nvPr>
        </p:nvSpPr>
        <p:spPr/>
        <p:txBody>
          <a:bodyPr/>
          <a:lstStyle/>
          <a:p>
            <a:r>
              <a:rPr lang="ro-RO"/>
              <a:t>Faceți clic pentru a edita stilul de titlu coordonator</a:t>
            </a:r>
            <a:endParaRPr lang="en-GB"/>
          </a:p>
        </p:txBody>
      </p:sp>
      <p:sp>
        <p:nvSpPr>
          <p:cNvPr id="3" name="Substituent conținut 2">
            <a:extLst>
              <a:ext uri="{FF2B5EF4-FFF2-40B4-BE49-F238E27FC236}">
                <a16:creationId xmlns:a16="http://schemas.microsoft.com/office/drawing/2014/main" xmlns="" id="{57334E68-23C1-4282-A753-BD83DEE92B2A}"/>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a16="http://schemas.microsoft.com/office/drawing/2014/main" xmlns="" id="{FBB6A8AE-9916-46AD-91DA-C1E60DACC3DB}"/>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E91F1FD1-9ECA-446D-B703-E48668AACE2F}"/>
              </a:ext>
            </a:extLst>
          </p:cNvPr>
          <p:cNvSpPr>
            <a:spLocks noGrp="1"/>
          </p:cNvSpPr>
          <p:nvPr>
            <p:ph type="ftr" sz="quarter" idx="11"/>
          </p:nvPr>
        </p:nvSpPr>
        <p:spPr/>
        <p:txBody>
          <a:body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AD1467EB-F4A6-4B08-9F7E-670B80279A40}"/>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642225"/>
      </p:ext>
    </p:extLst>
  </p:cSld>
  <p:clrMapOvr>
    <a:masterClrMapping/>
  </p:clrMapOvr>
  <p:transition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7BC8DA8A-B2A1-45AD-8365-A95341FF3D10}"/>
              </a:ext>
            </a:extLst>
          </p:cNvPr>
          <p:cNvSpPr>
            <a:spLocks noGrp="1"/>
          </p:cNvSpPr>
          <p:nvPr>
            <p:ph type="title"/>
          </p:nvPr>
        </p:nvSpPr>
        <p:spPr>
          <a:xfrm>
            <a:off x="623887" y="1709738"/>
            <a:ext cx="7886700" cy="2852737"/>
          </a:xfrm>
        </p:spPr>
        <p:txBody>
          <a:bodyPr anchor="b"/>
          <a:lstStyle>
            <a:lvl1pPr>
              <a:defRPr sz="6000"/>
            </a:lvl1pPr>
          </a:lstStyle>
          <a:p>
            <a:r>
              <a:rPr lang="ro-RO"/>
              <a:t>Faceți clic pentru a edita stilul de titlu coordonator</a:t>
            </a:r>
            <a:endParaRPr lang="en-GB"/>
          </a:p>
        </p:txBody>
      </p:sp>
      <p:sp>
        <p:nvSpPr>
          <p:cNvPr id="3" name="Substituent text 2">
            <a:extLst>
              <a:ext uri="{FF2B5EF4-FFF2-40B4-BE49-F238E27FC236}">
                <a16:creationId xmlns:a16="http://schemas.microsoft.com/office/drawing/2014/main" xmlns="" id="{A3CDD989-5571-4C1B-961D-68CCB3965F19}"/>
              </a:ext>
            </a:extLst>
          </p:cNvPr>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xmlns="" id="{B2D4DF2F-BCD4-4D09-AA4B-AB7B70FFFB6D}"/>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AB3B4357-D682-442E-BBA0-EB8E5F769E94}"/>
              </a:ext>
            </a:extLst>
          </p:cNvPr>
          <p:cNvSpPr>
            <a:spLocks noGrp="1"/>
          </p:cNvSpPr>
          <p:nvPr>
            <p:ph type="ftr" sz="quarter" idx="11"/>
          </p:nvPr>
        </p:nvSpPr>
        <p:spPr/>
        <p:txBody>
          <a:body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9F5E5D60-B9E9-4DF2-B35F-9DB54D22AB55}"/>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4553010"/>
      </p:ext>
    </p:extLst>
  </p:cSld>
  <p:clrMapOvr>
    <a:masterClrMapping/>
  </p:clrMapOvr>
  <p:transition advClick="0"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473254C-1544-4853-A523-BF43A8BB1912}"/>
              </a:ext>
            </a:extLst>
          </p:cNvPr>
          <p:cNvSpPr>
            <a:spLocks noGrp="1"/>
          </p:cNvSpPr>
          <p:nvPr>
            <p:ph type="title"/>
          </p:nvPr>
        </p:nvSpPr>
        <p:spPr/>
        <p:txBody>
          <a:bodyPr/>
          <a:lstStyle/>
          <a:p>
            <a:r>
              <a:rPr lang="ro-RO"/>
              <a:t>Faceți clic pentru a edita stilul de titlu coordonator</a:t>
            </a:r>
            <a:endParaRPr lang="en-GB"/>
          </a:p>
        </p:txBody>
      </p:sp>
      <p:sp>
        <p:nvSpPr>
          <p:cNvPr id="3" name="Substituent conținut 2">
            <a:extLst>
              <a:ext uri="{FF2B5EF4-FFF2-40B4-BE49-F238E27FC236}">
                <a16:creationId xmlns:a16="http://schemas.microsoft.com/office/drawing/2014/main" xmlns="" id="{83EA6FF8-A618-417B-B211-5B57ABE4A84A}"/>
              </a:ext>
            </a:extLst>
          </p:cNvPr>
          <p:cNvSpPr>
            <a:spLocks noGrp="1"/>
          </p:cNvSpPr>
          <p:nvPr>
            <p:ph sz="half" idx="1"/>
          </p:nvPr>
        </p:nvSpPr>
        <p:spPr>
          <a:xfrm>
            <a:off x="628650" y="1825625"/>
            <a:ext cx="38862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conținut 3">
            <a:extLst>
              <a:ext uri="{FF2B5EF4-FFF2-40B4-BE49-F238E27FC236}">
                <a16:creationId xmlns:a16="http://schemas.microsoft.com/office/drawing/2014/main" xmlns="" id="{EA912E02-C94D-4F01-BDBB-36D0EFB8BF37}"/>
              </a:ext>
            </a:extLst>
          </p:cNvPr>
          <p:cNvSpPr>
            <a:spLocks noGrp="1"/>
          </p:cNvSpPr>
          <p:nvPr>
            <p:ph sz="half" idx="2"/>
          </p:nvPr>
        </p:nvSpPr>
        <p:spPr>
          <a:xfrm>
            <a:off x="4629150" y="1825625"/>
            <a:ext cx="38862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5" name="Substituent dată 4">
            <a:extLst>
              <a:ext uri="{FF2B5EF4-FFF2-40B4-BE49-F238E27FC236}">
                <a16:creationId xmlns:a16="http://schemas.microsoft.com/office/drawing/2014/main" xmlns="" id="{42300DA0-8A0C-4624-B480-A901FB0F8C88}"/>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6" name="Substituent subsol 5">
            <a:extLst>
              <a:ext uri="{FF2B5EF4-FFF2-40B4-BE49-F238E27FC236}">
                <a16:creationId xmlns:a16="http://schemas.microsoft.com/office/drawing/2014/main" xmlns="" id="{FA1F1EA2-74EC-4D61-A48C-583B92E7E5CA}"/>
              </a:ext>
            </a:extLst>
          </p:cNvPr>
          <p:cNvSpPr>
            <a:spLocks noGrp="1"/>
          </p:cNvSpPr>
          <p:nvPr>
            <p:ph type="ftr" sz="quarter" idx="11"/>
          </p:nvPr>
        </p:nvSpPr>
        <p:spPr/>
        <p:txBody>
          <a:bodyPr/>
          <a:lstStyle/>
          <a:p>
            <a:endParaRPr lang="en-GB">
              <a:solidFill>
                <a:prstClr val="black">
                  <a:tint val="75000"/>
                </a:prstClr>
              </a:solidFill>
            </a:endParaRPr>
          </a:p>
        </p:txBody>
      </p:sp>
      <p:sp>
        <p:nvSpPr>
          <p:cNvPr id="7" name="Substituent număr diapozitiv 6">
            <a:extLst>
              <a:ext uri="{FF2B5EF4-FFF2-40B4-BE49-F238E27FC236}">
                <a16:creationId xmlns:a16="http://schemas.microsoft.com/office/drawing/2014/main" xmlns="" id="{7D7F550E-F21A-4749-B71F-8783183AFE17}"/>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887337"/>
      </p:ext>
    </p:extLst>
  </p:cSld>
  <p:clrMapOvr>
    <a:masterClrMapping/>
  </p:clrMapOvr>
  <p:transition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FB37C0A9-4F56-47CC-BEC7-3FEE23D4CEC0}"/>
              </a:ext>
            </a:extLst>
          </p:cNvPr>
          <p:cNvSpPr>
            <a:spLocks noGrp="1"/>
          </p:cNvSpPr>
          <p:nvPr>
            <p:ph type="title"/>
          </p:nvPr>
        </p:nvSpPr>
        <p:spPr>
          <a:xfrm>
            <a:off x="629841" y="365126"/>
            <a:ext cx="7886700" cy="1325563"/>
          </a:xfrm>
        </p:spPr>
        <p:txBody>
          <a:bodyPr/>
          <a:lstStyle/>
          <a:p>
            <a:r>
              <a:rPr lang="ro-RO"/>
              <a:t>Faceți clic pentru a edita stilul de titlu coordonator</a:t>
            </a:r>
            <a:endParaRPr lang="en-GB"/>
          </a:p>
        </p:txBody>
      </p:sp>
      <p:sp>
        <p:nvSpPr>
          <p:cNvPr id="3" name="Substituent text 2">
            <a:extLst>
              <a:ext uri="{FF2B5EF4-FFF2-40B4-BE49-F238E27FC236}">
                <a16:creationId xmlns:a16="http://schemas.microsoft.com/office/drawing/2014/main" xmlns="" id="{45DCF8DB-26A6-490C-8084-A2C02D273F4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xmlns="" id="{18810453-C959-4B7A-B6DC-9FAD57638375}"/>
              </a:ext>
            </a:extLst>
          </p:cNvPr>
          <p:cNvSpPr>
            <a:spLocks noGrp="1"/>
          </p:cNvSpPr>
          <p:nvPr>
            <p:ph sz="half" idx="2"/>
          </p:nvPr>
        </p:nvSpPr>
        <p:spPr>
          <a:xfrm>
            <a:off x="629842" y="2505075"/>
            <a:ext cx="3868340"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5" name="Substituent text 4">
            <a:extLst>
              <a:ext uri="{FF2B5EF4-FFF2-40B4-BE49-F238E27FC236}">
                <a16:creationId xmlns:a16="http://schemas.microsoft.com/office/drawing/2014/main" xmlns="" id="{D48C85F1-FC02-4E9E-9D6C-A736F3E1859F}"/>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xmlns="" id="{BFDBC2C9-EB7F-4C9B-AB56-0F2E8E9EC425}"/>
              </a:ext>
            </a:extLst>
          </p:cNvPr>
          <p:cNvSpPr>
            <a:spLocks noGrp="1"/>
          </p:cNvSpPr>
          <p:nvPr>
            <p:ph sz="quarter" idx="4"/>
          </p:nvPr>
        </p:nvSpPr>
        <p:spPr>
          <a:xfrm>
            <a:off x="4629150" y="2505075"/>
            <a:ext cx="3887391"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7" name="Substituent dată 6">
            <a:extLst>
              <a:ext uri="{FF2B5EF4-FFF2-40B4-BE49-F238E27FC236}">
                <a16:creationId xmlns:a16="http://schemas.microsoft.com/office/drawing/2014/main" xmlns="" id="{C5A2E63A-8C4A-41AD-A2B1-2BC046D02DB4}"/>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8" name="Substituent subsol 7">
            <a:extLst>
              <a:ext uri="{FF2B5EF4-FFF2-40B4-BE49-F238E27FC236}">
                <a16:creationId xmlns:a16="http://schemas.microsoft.com/office/drawing/2014/main" xmlns="" id="{021867A1-2EA7-46AD-BCED-5C82986A6116}"/>
              </a:ext>
            </a:extLst>
          </p:cNvPr>
          <p:cNvSpPr>
            <a:spLocks noGrp="1"/>
          </p:cNvSpPr>
          <p:nvPr>
            <p:ph type="ftr" sz="quarter" idx="11"/>
          </p:nvPr>
        </p:nvSpPr>
        <p:spPr/>
        <p:txBody>
          <a:bodyPr/>
          <a:lstStyle/>
          <a:p>
            <a:endParaRPr lang="en-GB">
              <a:solidFill>
                <a:prstClr val="black">
                  <a:tint val="75000"/>
                </a:prstClr>
              </a:solidFill>
            </a:endParaRPr>
          </a:p>
        </p:txBody>
      </p:sp>
      <p:sp>
        <p:nvSpPr>
          <p:cNvPr id="9" name="Substituent număr diapozitiv 8">
            <a:extLst>
              <a:ext uri="{FF2B5EF4-FFF2-40B4-BE49-F238E27FC236}">
                <a16:creationId xmlns:a16="http://schemas.microsoft.com/office/drawing/2014/main" xmlns="" id="{8C07299F-329C-48AD-8606-36F3C31DF939}"/>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294127"/>
      </p:ext>
    </p:extLst>
  </p:cSld>
  <p:clrMapOvr>
    <a:masterClrMapping/>
  </p:clrMapOvr>
  <p:transition advClick="0"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AE959A83-69BF-4321-8C84-EE69F3739974}"/>
              </a:ext>
            </a:extLst>
          </p:cNvPr>
          <p:cNvSpPr>
            <a:spLocks noGrp="1"/>
          </p:cNvSpPr>
          <p:nvPr>
            <p:ph type="title"/>
          </p:nvPr>
        </p:nvSpPr>
        <p:spPr/>
        <p:txBody>
          <a:bodyPr/>
          <a:lstStyle/>
          <a:p>
            <a:r>
              <a:rPr lang="ro-RO"/>
              <a:t>Faceți clic pentru a edita stilul de titlu coordonator</a:t>
            </a:r>
            <a:endParaRPr lang="en-GB"/>
          </a:p>
        </p:txBody>
      </p:sp>
      <p:sp>
        <p:nvSpPr>
          <p:cNvPr id="3" name="Substituent dată 2">
            <a:extLst>
              <a:ext uri="{FF2B5EF4-FFF2-40B4-BE49-F238E27FC236}">
                <a16:creationId xmlns:a16="http://schemas.microsoft.com/office/drawing/2014/main" xmlns="" id="{172BD1C6-4A1E-4364-9242-D8F227C5C48F}"/>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4" name="Substituent subsol 3">
            <a:extLst>
              <a:ext uri="{FF2B5EF4-FFF2-40B4-BE49-F238E27FC236}">
                <a16:creationId xmlns:a16="http://schemas.microsoft.com/office/drawing/2014/main" xmlns="" id="{08FB8348-5938-4A73-B14C-A447752C608A}"/>
              </a:ext>
            </a:extLst>
          </p:cNvPr>
          <p:cNvSpPr>
            <a:spLocks noGrp="1"/>
          </p:cNvSpPr>
          <p:nvPr>
            <p:ph type="ftr" sz="quarter" idx="11"/>
          </p:nvPr>
        </p:nvSpPr>
        <p:spPr/>
        <p:txBody>
          <a:bodyPr/>
          <a:lstStyle/>
          <a:p>
            <a:endParaRPr lang="en-GB">
              <a:solidFill>
                <a:prstClr val="black">
                  <a:tint val="75000"/>
                </a:prstClr>
              </a:solidFill>
            </a:endParaRPr>
          </a:p>
        </p:txBody>
      </p:sp>
      <p:sp>
        <p:nvSpPr>
          <p:cNvPr id="5" name="Substituent număr diapozitiv 4">
            <a:extLst>
              <a:ext uri="{FF2B5EF4-FFF2-40B4-BE49-F238E27FC236}">
                <a16:creationId xmlns:a16="http://schemas.microsoft.com/office/drawing/2014/main" xmlns="" id="{6551BB5C-F193-4A78-A81D-29BFD05FDC0D}"/>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214943"/>
      </p:ext>
    </p:extLst>
  </p:cSld>
  <p:clrMapOvr>
    <a:masterClrMapping/>
  </p:clrMapOvr>
  <p:transition advClick="0"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xmlns="" id="{37D722EC-F2CA-4E92-8E4A-70F3975E6FAA}"/>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3" name="Substituent subsol 2">
            <a:extLst>
              <a:ext uri="{FF2B5EF4-FFF2-40B4-BE49-F238E27FC236}">
                <a16:creationId xmlns:a16="http://schemas.microsoft.com/office/drawing/2014/main" xmlns="" id="{EB46D3EF-8BB1-4B98-8D8A-F971E77EFE02}"/>
              </a:ext>
            </a:extLst>
          </p:cNvPr>
          <p:cNvSpPr>
            <a:spLocks noGrp="1"/>
          </p:cNvSpPr>
          <p:nvPr>
            <p:ph type="ftr" sz="quarter" idx="11"/>
          </p:nvPr>
        </p:nvSpPr>
        <p:spPr/>
        <p:txBody>
          <a:bodyPr/>
          <a:lstStyle/>
          <a:p>
            <a:endParaRPr lang="en-GB">
              <a:solidFill>
                <a:prstClr val="black">
                  <a:tint val="75000"/>
                </a:prstClr>
              </a:solidFill>
            </a:endParaRPr>
          </a:p>
        </p:txBody>
      </p:sp>
      <p:sp>
        <p:nvSpPr>
          <p:cNvPr id="4" name="Substituent număr diapozitiv 3">
            <a:extLst>
              <a:ext uri="{FF2B5EF4-FFF2-40B4-BE49-F238E27FC236}">
                <a16:creationId xmlns:a16="http://schemas.microsoft.com/office/drawing/2014/main" xmlns="" id="{F810FFCA-E03B-44D2-860D-5B32D6DE0F18}"/>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6443907"/>
      </p:ext>
    </p:extLst>
  </p:cSld>
  <p:clrMapOvr>
    <a:masterClrMapping/>
  </p:clrMapOvr>
  <p:transition advClick="0"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FFD50BB-68D4-4C4C-965D-EB5DAC0ADB10}"/>
              </a:ext>
            </a:extLst>
          </p:cNvPr>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GB"/>
          </a:p>
        </p:txBody>
      </p:sp>
      <p:sp>
        <p:nvSpPr>
          <p:cNvPr id="3" name="Substituent conținut 2">
            <a:extLst>
              <a:ext uri="{FF2B5EF4-FFF2-40B4-BE49-F238E27FC236}">
                <a16:creationId xmlns:a16="http://schemas.microsoft.com/office/drawing/2014/main" xmlns="" id="{20A70F79-BCF7-4207-A8AB-628CB515C91E}"/>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text 3">
            <a:extLst>
              <a:ext uri="{FF2B5EF4-FFF2-40B4-BE49-F238E27FC236}">
                <a16:creationId xmlns:a16="http://schemas.microsoft.com/office/drawing/2014/main" xmlns="" id="{3F58D631-D9AE-4DB0-BC8A-35C323D053D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xmlns="" id="{46727D15-DF0B-4D8B-BBCF-BE76C2967AB4}"/>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6" name="Substituent subsol 5">
            <a:extLst>
              <a:ext uri="{FF2B5EF4-FFF2-40B4-BE49-F238E27FC236}">
                <a16:creationId xmlns:a16="http://schemas.microsoft.com/office/drawing/2014/main" xmlns="" id="{16684371-7E69-4F58-89A9-DFCAA04F4ADB}"/>
              </a:ext>
            </a:extLst>
          </p:cNvPr>
          <p:cNvSpPr>
            <a:spLocks noGrp="1"/>
          </p:cNvSpPr>
          <p:nvPr>
            <p:ph type="ftr" sz="quarter" idx="11"/>
          </p:nvPr>
        </p:nvSpPr>
        <p:spPr/>
        <p:txBody>
          <a:bodyPr/>
          <a:lstStyle/>
          <a:p>
            <a:endParaRPr lang="en-GB">
              <a:solidFill>
                <a:prstClr val="black">
                  <a:tint val="75000"/>
                </a:prstClr>
              </a:solidFill>
            </a:endParaRPr>
          </a:p>
        </p:txBody>
      </p:sp>
      <p:sp>
        <p:nvSpPr>
          <p:cNvPr id="7" name="Substituent număr diapozitiv 6">
            <a:extLst>
              <a:ext uri="{FF2B5EF4-FFF2-40B4-BE49-F238E27FC236}">
                <a16:creationId xmlns:a16="http://schemas.microsoft.com/office/drawing/2014/main" xmlns="" id="{1E7A633A-AC7E-40C7-8D32-13CEC809C120}"/>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2603946"/>
      </p:ext>
    </p:extLst>
  </p:cSld>
  <p:clrMapOvr>
    <a:masterClrMapping/>
  </p:clrMapOvr>
  <p:transition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4EAA2E-C806-48D8-9003-E9A3BE58293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115502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3C6871AD-9956-4CF8-9A46-C95210DCDB9B}"/>
              </a:ext>
            </a:extLst>
          </p:cNvPr>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GB"/>
          </a:p>
        </p:txBody>
      </p:sp>
      <p:sp>
        <p:nvSpPr>
          <p:cNvPr id="3" name="Substituent imagine 2">
            <a:extLst>
              <a:ext uri="{FF2B5EF4-FFF2-40B4-BE49-F238E27FC236}">
                <a16:creationId xmlns:a16="http://schemas.microsoft.com/office/drawing/2014/main" xmlns="" id="{D07BC47E-73A1-4AD5-94D2-FAB18AB5FCE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ubstituent text 3">
            <a:extLst>
              <a:ext uri="{FF2B5EF4-FFF2-40B4-BE49-F238E27FC236}">
                <a16:creationId xmlns:a16="http://schemas.microsoft.com/office/drawing/2014/main" xmlns="" id="{6C78A6BB-7523-4679-B329-212D25E948A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xmlns="" id="{8C1335D9-44B7-4928-8542-EC6E5766CBB5}"/>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6" name="Substituent subsol 5">
            <a:extLst>
              <a:ext uri="{FF2B5EF4-FFF2-40B4-BE49-F238E27FC236}">
                <a16:creationId xmlns:a16="http://schemas.microsoft.com/office/drawing/2014/main" xmlns="" id="{5B31A4FC-9F64-4C90-ABDA-2037DBE00D7D}"/>
              </a:ext>
            </a:extLst>
          </p:cNvPr>
          <p:cNvSpPr>
            <a:spLocks noGrp="1"/>
          </p:cNvSpPr>
          <p:nvPr>
            <p:ph type="ftr" sz="quarter" idx="11"/>
          </p:nvPr>
        </p:nvSpPr>
        <p:spPr/>
        <p:txBody>
          <a:bodyPr/>
          <a:lstStyle/>
          <a:p>
            <a:endParaRPr lang="en-GB">
              <a:solidFill>
                <a:prstClr val="black">
                  <a:tint val="75000"/>
                </a:prstClr>
              </a:solidFill>
            </a:endParaRPr>
          </a:p>
        </p:txBody>
      </p:sp>
      <p:sp>
        <p:nvSpPr>
          <p:cNvPr id="7" name="Substituent număr diapozitiv 6">
            <a:extLst>
              <a:ext uri="{FF2B5EF4-FFF2-40B4-BE49-F238E27FC236}">
                <a16:creationId xmlns:a16="http://schemas.microsoft.com/office/drawing/2014/main" xmlns="" id="{B1696E70-410C-4F5E-AA35-2517BAFED4A3}"/>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3444725"/>
      </p:ext>
    </p:extLst>
  </p:cSld>
  <p:clrMapOvr>
    <a:masterClrMapping/>
  </p:clrMapOvr>
  <p:transition advClick="0"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E5864345-63E3-4DDD-B5E0-C6F8DEEA4F39}"/>
              </a:ext>
            </a:extLst>
          </p:cNvPr>
          <p:cNvSpPr>
            <a:spLocks noGrp="1"/>
          </p:cNvSpPr>
          <p:nvPr>
            <p:ph type="title"/>
          </p:nvPr>
        </p:nvSpPr>
        <p:spPr/>
        <p:txBody>
          <a:bodyPr/>
          <a:lstStyle/>
          <a:p>
            <a:r>
              <a:rPr lang="ro-RO"/>
              <a:t>Faceți clic pentru a edita stilul de titlu coordonator</a:t>
            </a:r>
            <a:endParaRPr lang="en-GB"/>
          </a:p>
        </p:txBody>
      </p:sp>
      <p:sp>
        <p:nvSpPr>
          <p:cNvPr id="3" name="Substituent text vertical 2">
            <a:extLst>
              <a:ext uri="{FF2B5EF4-FFF2-40B4-BE49-F238E27FC236}">
                <a16:creationId xmlns:a16="http://schemas.microsoft.com/office/drawing/2014/main" xmlns="" id="{0BE78B5F-864A-4E73-A7D6-646FC8ACB5C3}"/>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a16="http://schemas.microsoft.com/office/drawing/2014/main" xmlns="" id="{65101DDD-A4DB-4B46-8942-D18761D5A530}"/>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8B0685DE-579A-48F9-AC0B-6F46ADE35A0D}"/>
              </a:ext>
            </a:extLst>
          </p:cNvPr>
          <p:cNvSpPr>
            <a:spLocks noGrp="1"/>
          </p:cNvSpPr>
          <p:nvPr>
            <p:ph type="ftr" sz="quarter" idx="11"/>
          </p:nvPr>
        </p:nvSpPr>
        <p:spPr/>
        <p:txBody>
          <a:body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0E68000C-8225-4553-A60C-C6E680C18C5F}"/>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4050613"/>
      </p:ext>
    </p:extLst>
  </p:cSld>
  <p:clrMapOvr>
    <a:masterClrMapping/>
  </p:clrMapOvr>
  <p:transition advClick="0"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xmlns="" id="{6F3430C4-1DF2-419E-ADC3-C47502B70D5C}"/>
              </a:ext>
            </a:extLst>
          </p:cNvPr>
          <p:cNvSpPr>
            <a:spLocks noGrp="1"/>
          </p:cNvSpPr>
          <p:nvPr>
            <p:ph type="title" orient="vert"/>
          </p:nvPr>
        </p:nvSpPr>
        <p:spPr>
          <a:xfrm>
            <a:off x="6543675" y="365125"/>
            <a:ext cx="1971675" cy="5811838"/>
          </a:xfrm>
        </p:spPr>
        <p:txBody>
          <a:bodyPr vert="eaVert"/>
          <a:lstStyle/>
          <a:p>
            <a:r>
              <a:rPr lang="ro-RO"/>
              <a:t>Faceți clic pentru a edita stilul de titlu coordonator</a:t>
            </a:r>
            <a:endParaRPr lang="en-GB"/>
          </a:p>
        </p:txBody>
      </p:sp>
      <p:sp>
        <p:nvSpPr>
          <p:cNvPr id="3" name="Substituent text vertical 2">
            <a:extLst>
              <a:ext uri="{FF2B5EF4-FFF2-40B4-BE49-F238E27FC236}">
                <a16:creationId xmlns:a16="http://schemas.microsoft.com/office/drawing/2014/main" xmlns="" id="{18A1CE77-CD1E-49DD-8B65-C1783B229A4F}"/>
              </a:ext>
            </a:extLst>
          </p:cNvPr>
          <p:cNvSpPr>
            <a:spLocks noGrp="1"/>
          </p:cNvSpPr>
          <p:nvPr>
            <p:ph type="body" orient="vert" idx="1"/>
          </p:nvPr>
        </p:nvSpPr>
        <p:spPr>
          <a:xfrm>
            <a:off x="628650" y="365125"/>
            <a:ext cx="5800725"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a16="http://schemas.microsoft.com/office/drawing/2014/main" xmlns="" id="{A809F4CB-0100-475E-A8CC-FDF5B1D41473}"/>
              </a:ext>
            </a:extLst>
          </p:cNvPr>
          <p:cNvSpPr>
            <a:spLocks noGrp="1"/>
          </p:cNvSpPr>
          <p:nvPr>
            <p:ph type="dt" sz="half" idx="10"/>
          </p:nvPr>
        </p:nvSpPr>
        <p:spPr/>
        <p:txBody>
          <a:body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73117F78-7459-45CB-8303-2241BC967F23}"/>
              </a:ext>
            </a:extLst>
          </p:cNvPr>
          <p:cNvSpPr>
            <a:spLocks noGrp="1"/>
          </p:cNvSpPr>
          <p:nvPr>
            <p:ph type="ftr" sz="quarter" idx="11"/>
          </p:nvPr>
        </p:nvSpPr>
        <p:spPr/>
        <p:txBody>
          <a:body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D38515DA-3DEE-475A-9A4F-D0F2DF1A9C27}"/>
              </a:ext>
            </a:extLst>
          </p:cNvPr>
          <p:cNvSpPr>
            <a:spLocks noGrp="1"/>
          </p:cNvSpPr>
          <p:nvPr>
            <p:ph type="sldNum" sz="quarter" idx="12"/>
          </p:nvPr>
        </p:nvSpPr>
        <p:spPr/>
        <p:txBody>
          <a:body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0013146"/>
      </p:ext>
    </p:extLst>
  </p:cSld>
  <p:clrMapOvr>
    <a:masterClrMapping/>
  </p:clrMapOvr>
  <p:transition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4EAA2E-C806-48D8-9003-E9A3BE582938}"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283930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EAA2E-C806-48D8-9003-E9A3BE58293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352983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4EAA2E-C806-48D8-9003-E9A3BE582938}"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179869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4EAA2E-C806-48D8-9003-E9A3BE582938}"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428627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EAA2E-C806-48D8-9003-E9A3BE582938}"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355105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4EAA2E-C806-48D8-9003-E9A3BE58293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143407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4EAA2E-C806-48D8-9003-E9A3BE582938}"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A201F-AB49-4925-84D5-F8DEDDEFAF6E}" type="slidenum">
              <a:rPr lang="en-US" smtClean="0"/>
              <a:t>‹#›</a:t>
            </a:fld>
            <a:endParaRPr lang="en-US"/>
          </a:p>
        </p:txBody>
      </p:sp>
    </p:spTree>
    <p:extLst>
      <p:ext uri="{BB962C8B-B14F-4D97-AF65-F5344CB8AC3E}">
        <p14:creationId xmlns:p14="http://schemas.microsoft.com/office/powerpoint/2010/main" val="176948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EAA2E-C806-48D8-9003-E9A3BE582938}" type="datetimeFigureOut">
              <a:rPr lang="en-US" smtClean="0"/>
              <a:t>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A201F-AB49-4925-84D5-F8DEDDEFAF6E}" type="slidenum">
              <a:rPr lang="en-US" smtClean="0"/>
              <a:t>‹#›</a:t>
            </a:fld>
            <a:endParaRPr lang="en-US"/>
          </a:p>
        </p:txBody>
      </p:sp>
    </p:spTree>
    <p:extLst>
      <p:ext uri="{BB962C8B-B14F-4D97-AF65-F5344CB8AC3E}">
        <p14:creationId xmlns:p14="http://schemas.microsoft.com/office/powerpoint/2010/main" val="139578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xmlns="" id="{8BA442A4-27AD-4065-BF2C-D2CF48A5F7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o-RO"/>
              <a:t>Faceți clic pentru a edita stilul de titlu coordonator</a:t>
            </a:r>
            <a:endParaRPr lang="en-GB"/>
          </a:p>
        </p:txBody>
      </p:sp>
      <p:sp>
        <p:nvSpPr>
          <p:cNvPr id="3" name="Substituent text 2">
            <a:extLst>
              <a:ext uri="{FF2B5EF4-FFF2-40B4-BE49-F238E27FC236}">
                <a16:creationId xmlns:a16="http://schemas.microsoft.com/office/drawing/2014/main" xmlns="" id="{6A87AC33-7490-423E-9FBC-F1A8CD42BEE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GB"/>
          </a:p>
        </p:txBody>
      </p:sp>
      <p:sp>
        <p:nvSpPr>
          <p:cNvPr id="4" name="Substituent dată 3">
            <a:extLst>
              <a:ext uri="{FF2B5EF4-FFF2-40B4-BE49-F238E27FC236}">
                <a16:creationId xmlns:a16="http://schemas.microsoft.com/office/drawing/2014/main" xmlns="" id="{76293F25-46B1-40EA-98F5-5F52E29CB2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70F57-64CE-4371-ADD0-F9E51001BE9A}" type="datetimeFigureOut">
              <a:rPr lang="en-GB" smtClean="0">
                <a:solidFill>
                  <a:prstClr val="black">
                    <a:tint val="75000"/>
                  </a:prstClr>
                </a:solidFill>
              </a:rPr>
              <a:pPr/>
              <a:t>07/02/2020</a:t>
            </a:fld>
            <a:endParaRPr lang="en-GB">
              <a:solidFill>
                <a:prstClr val="black">
                  <a:tint val="75000"/>
                </a:prstClr>
              </a:solidFill>
            </a:endParaRPr>
          </a:p>
        </p:txBody>
      </p:sp>
      <p:sp>
        <p:nvSpPr>
          <p:cNvPr id="5" name="Substituent subsol 4">
            <a:extLst>
              <a:ext uri="{FF2B5EF4-FFF2-40B4-BE49-F238E27FC236}">
                <a16:creationId xmlns:a16="http://schemas.microsoft.com/office/drawing/2014/main" xmlns="" id="{7508BFC4-5FE4-4587-A563-369E481F146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ubstituent număr diapozitiv 5">
            <a:extLst>
              <a:ext uri="{FF2B5EF4-FFF2-40B4-BE49-F238E27FC236}">
                <a16:creationId xmlns:a16="http://schemas.microsoft.com/office/drawing/2014/main" xmlns="" id="{CA187DD6-846B-49A1-8F80-CD477F3E8E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F4790-056A-4EBA-B543-BC924191A51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0482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5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cf.ro/pr_2018/Proiect_51_PCCDI_2018.ppt" TargetMode="External"/><Relationship Id="rId2" Type="http://schemas.openxmlformats.org/officeDocument/2006/relationships/hyperlink" Target="http://iscs.univ-ovidius.ro/arheocons/" TargetMode="External"/><Relationship Id="rId1" Type="http://schemas.openxmlformats.org/officeDocument/2006/relationships/slideLayout" Target="../slideLayouts/slideLayout2.xml"/><Relationship Id="rId6" Type="http://schemas.openxmlformats.org/officeDocument/2006/relationships/hyperlink" Target="http://arheocons.cdi.valahia.ro/" TargetMode="External"/><Relationship Id="rId5" Type="http://schemas.openxmlformats.org/officeDocument/2006/relationships/hyperlink" Target="http://arheocons.icstm.ro/" TargetMode="External"/><Relationship Id="rId4" Type="http://schemas.openxmlformats.org/officeDocument/2006/relationships/hyperlink" Target="http://www.icf.ro/Research/proiecte.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4744"/>
            <a:ext cx="9144000" cy="2590800"/>
          </a:xfrm>
          <a:solidFill>
            <a:schemeClr val="accent6">
              <a:lumMod val="20000"/>
              <a:lumOff val="80000"/>
            </a:schemeClr>
          </a:solidFill>
        </p:spPr>
        <p:txBody>
          <a:bodyPr>
            <a:normAutofit fontScale="90000"/>
          </a:bodyPr>
          <a:lstStyle/>
          <a:p>
            <a:r>
              <a:rPr lang="it-IT" sz="3200" b="1" dirty="0">
                <a:latin typeface="Cambria" pitchFamily="18" charset="0"/>
              </a:rPr>
              <a:t>TEHNOLOGII NOI DE DIAGNOZA SI TRATAMENT PENTRU CONSERVAREA SI REVITALIZAREA COMPONENTELOR ARHEOLOGICE ALE PATRIMONIULUI CULTURAL NATIONAL</a:t>
            </a:r>
            <a:br>
              <a:rPr lang="it-IT" sz="3200" b="1" dirty="0">
                <a:latin typeface="Cambria" pitchFamily="18" charset="0"/>
              </a:rPr>
            </a:br>
            <a:r>
              <a:rPr lang="it-IT" sz="3200" b="1" dirty="0">
                <a:latin typeface="Cambria" pitchFamily="18" charset="0"/>
              </a:rPr>
              <a:t/>
            </a:r>
            <a:br>
              <a:rPr lang="it-IT" sz="3200" b="1" dirty="0">
                <a:latin typeface="Cambria" pitchFamily="18" charset="0"/>
              </a:rPr>
            </a:br>
            <a:r>
              <a:rPr lang="it-IT" sz="3200" b="1" dirty="0">
                <a:latin typeface="Cambria" pitchFamily="18" charset="0"/>
              </a:rPr>
              <a:t>(ARHEOCONS)</a:t>
            </a:r>
            <a:endParaRPr lang="en-US" sz="3200" b="1" dirty="0">
              <a:latin typeface="Cambria" pitchFamily="18" charset="0"/>
            </a:endParaRPr>
          </a:p>
        </p:txBody>
      </p:sp>
      <p:sp>
        <p:nvSpPr>
          <p:cNvPr id="5" name="Subtitle 3"/>
          <p:cNvSpPr txBox="1">
            <a:spLocks/>
          </p:cNvSpPr>
          <p:nvPr/>
        </p:nvSpPr>
        <p:spPr>
          <a:xfrm>
            <a:off x="179512" y="4437112"/>
            <a:ext cx="8763000" cy="2271391"/>
          </a:xfrm>
          <a:prstGeom prst="rect">
            <a:avLst/>
          </a:prstGeom>
          <a:solidFill>
            <a:schemeClr val="accent6">
              <a:lumMod val="20000"/>
              <a:lumOff val="80000"/>
            </a:schemeClr>
          </a:solidFill>
        </p:spPr>
        <p:txBody>
          <a:bodyPr vert="horz" wrap="square" lIns="91440" tIns="45720" rIns="91440" bIns="4572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4400" b="1" dirty="0">
                <a:ln w="11430"/>
                <a:solidFill>
                  <a:schemeClr val="accent1"/>
                </a:solidFill>
                <a:effectLst>
                  <a:outerShdw blurRad="38100" dist="38100" dir="2700000" algn="tl">
                    <a:srgbClr val="000000">
                      <a:alpha val="43137"/>
                    </a:srgbClr>
                  </a:outerShdw>
                </a:effectLst>
              </a:rPr>
              <a:t>Prof. Rodica-Mariana ION</a:t>
            </a:r>
            <a:endParaRPr lang="en-US" sz="4400" b="1" baseline="30000" dirty="0">
              <a:ln w="11430"/>
              <a:solidFill>
                <a:schemeClr val="accent1"/>
              </a:solidFill>
              <a:effectLst>
                <a:outerShdw blurRad="38100" dist="38100" dir="2700000" algn="tl">
                  <a:srgbClr val="000000">
                    <a:alpha val="43137"/>
                  </a:srgbClr>
                </a:outerShdw>
              </a:effectLst>
            </a:endParaRPr>
          </a:p>
          <a:p>
            <a:pPr>
              <a:defRPr/>
            </a:pPr>
            <a:endParaRPr lang="en-US" sz="2400" dirty="0">
              <a:solidFill>
                <a:schemeClr val="tx1"/>
              </a:solidFill>
              <a:latin typeface="Comic Sans MS" pitchFamily="66" charset="0"/>
            </a:endParaRPr>
          </a:p>
          <a:p>
            <a:r>
              <a:rPr lang="en-US" sz="2400" dirty="0">
                <a:solidFill>
                  <a:schemeClr val="tx1"/>
                </a:solidFill>
                <a:effectLst>
                  <a:outerShdw blurRad="38100" dist="38100" dir="2700000" algn="tl">
                    <a:srgbClr val="000000">
                      <a:alpha val="43137"/>
                    </a:srgbClr>
                  </a:outerShdw>
                </a:effectLst>
                <a:latin typeface="Comic Sans MS" pitchFamily="66" charset="0"/>
              </a:rPr>
              <a:t> </a:t>
            </a:r>
            <a:r>
              <a:rPr lang="en-US" sz="2400" i="1" dirty="0">
                <a:solidFill>
                  <a:schemeClr val="bg2">
                    <a:lumMod val="25000"/>
                  </a:schemeClr>
                </a:solidFill>
                <a:effectLst>
                  <a:outerShdw blurRad="38100" dist="38100" dir="2700000" algn="tl">
                    <a:srgbClr val="000000">
                      <a:alpha val="43137"/>
                    </a:srgbClr>
                  </a:outerShdw>
                </a:effectLst>
              </a:rPr>
              <a:t>ICECHIM, Group ‘Conservation and evaluation of Cultural Heritage’, Bucharest, Romania;</a:t>
            </a:r>
            <a:r>
              <a:rPr lang="en-US" sz="2400" i="1" dirty="0">
                <a:solidFill>
                  <a:schemeClr val="bg2">
                    <a:lumMod val="25000"/>
                  </a:schemeClr>
                </a:solidFill>
              </a:rPr>
              <a:t/>
            </a:r>
            <a:br>
              <a:rPr lang="en-US" sz="2400" i="1" dirty="0">
                <a:solidFill>
                  <a:schemeClr val="bg2">
                    <a:lumMod val="25000"/>
                  </a:schemeClr>
                </a:solidFill>
              </a:rPr>
            </a:br>
            <a:endParaRPr lang="en-US" sz="2400" baseline="30000" dirty="0">
              <a:ln w="11430"/>
              <a:solidFill>
                <a:schemeClr val="bg2">
                  <a:lumMod val="25000"/>
                </a:schemeClr>
              </a:solidFill>
              <a:effectLst>
                <a:outerShdw blurRad="38100" dist="38100" dir="2700000" algn="tl">
                  <a:srgbClr val="000000">
                    <a:alpha val="43137"/>
                  </a:srgbClr>
                </a:outerShdw>
              </a:effectLst>
            </a:endParaRPr>
          </a:p>
        </p:txBody>
      </p:sp>
      <p:sp>
        <p:nvSpPr>
          <p:cNvPr id="4" name="TextBox 3"/>
          <p:cNvSpPr txBox="1"/>
          <p:nvPr/>
        </p:nvSpPr>
        <p:spPr>
          <a:xfrm>
            <a:off x="2843808" y="287070"/>
            <a:ext cx="3024336" cy="584775"/>
          </a:xfrm>
          <a:prstGeom prst="rect">
            <a:avLst/>
          </a:prstGeom>
          <a:noFill/>
        </p:spPr>
        <p:txBody>
          <a:bodyPr wrap="square" rtlCol="0">
            <a:spAutoFit/>
          </a:bodyPr>
          <a:lstStyle/>
          <a:p>
            <a:pPr algn="ctr"/>
            <a:r>
              <a:rPr lang="en-US" sz="3200" b="1" dirty="0"/>
              <a:t>51PCCDI/2018</a:t>
            </a:r>
          </a:p>
        </p:txBody>
      </p:sp>
      <p:sp>
        <p:nvSpPr>
          <p:cNvPr id="3" name="Rectangle 2"/>
          <p:cNvSpPr/>
          <p:nvPr/>
        </p:nvSpPr>
        <p:spPr>
          <a:xfrm>
            <a:off x="179512" y="3912681"/>
            <a:ext cx="8546976" cy="369332"/>
          </a:xfrm>
          <a:prstGeom prst="rect">
            <a:avLst/>
          </a:prstGeom>
          <a:solidFill>
            <a:schemeClr val="accent3">
              <a:lumMod val="20000"/>
              <a:lumOff val="80000"/>
            </a:schemeClr>
          </a:solidFill>
        </p:spPr>
        <p:txBody>
          <a:bodyPr wrap="square">
            <a:spAutoFit/>
          </a:bodyPr>
          <a:lstStyle/>
          <a:p>
            <a:pPr algn="ctr"/>
            <a:r>
              <a:rPr lang="en-US" dirty="0"/>
              <a:t>http://icechim-rezultate.ro/proiect.php?id=39&amp;lang=ro</a:t>
            </a:r>
          </a:p>
        </p:txBody>
      </p:sp>
    </p:spTree>
    <p:extLst>
      <p:ext uri="{BB962C8B-B14F-4D97-AF65-F5344CB8AC3E}">
        <p14:creationId xmlns:p14="http://schemas.microsoft.com/office/powerpoint/2010/main" val="101351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861" y="980728"/>
            <a:ext cx="9003139" cy="765799"/>
          </a:xfrm>
          <a:solidFill>
            <a:schemeClr val="accent6">
              <a:lumMod val="20000"/>
              <a:lumOff val="80000"/>
            </a:schemeClr>
          </a:solidFill>
        </p:spPr>
        <p:txBody>
          <a:bodyPr>
            <a:noAutofit/>
          </a:bodyPr>
          <a:lstStyle/>
          <a:p>
            <a:r>
              <a:rPr lang="en-US" sz="1800" dirty="0"/>
              <a:t>Compozit polimeric anti-fungic, anti-uzura, anti-alunecare si stabil fotochimic utilizat in muzee si spatiile de depozitare/conservare a pieselor de patrimoniu cultural si procedeu de realizare al acestuia (A0011/2019)</a:t>
            </a:r>
          </a:p>
        </p:txBody>
      </p:sp>
      <p:sp>
        <p:nvSpPr>
          <p:cNvPr id="3" name="Subtitle 2"/>
          <p:cNvSpPr>
            <a:spLocks noGrp="1"/>
          </p:cNvSpPr>
          <p:nvPr>
            <p:ph type="subTitle" idx="1"/>
          </p:nvPr>
        </p:nvSpPr>
        <p:spPr>
          <a:xfrm>
            <a:off x="150960" y="4295910"/>
            <a:ext cx="8993039" cy="2562089"/>
          </a:xfrm>
          <a:solidFill>
            <a:schemeClr val="accent4">
              <a:lumMod val="20000"/>
              <a:lumOff val="80000"/>
            </a:schemeClr>
          </a:solidFill>
        </p:spPr>
        <p:txBody>
          <a:bodyPr>
            <a:noAutofit/>
          </a:bodyPr>
          <a:lstStyle/>
          <a:p>
            <a:pPr algn="just"/>
            <a:r>
              <a:rPr lang="en-US" sz="2400" dirty="0">
                <a:solidFill>
                  <a:schemeClr val="tx1"/>
                </a:solidFill>
              </a:rPr>
              <a:t>Prezenta inventia se refera la o compozitie cu proprietati anti-fungice, anti-uzura, anti-alunecare si </a:t>
            </a:r>
            <a:r>
              <a:rPr lang="en-US" sz="2400" b="1" dirty="0">
                <a:solidFill>
                  <a:schemeClr val="tx1"/>
                </a:solidFill>
              </a:rPr>
              <a:t>stabil fotochimic </a:t>
            </a:r>
            <a:r>
              <a:rPr lang="en-US" sz="2400" dirty="0">
                <a:solidFill>
                  <a:schemeClr val="tx1"/>
                </a:solidFill>
              </a:rPr>
              <a:t>pe baza de poliuretan si un compus cu actiune antibacteriana de tip hidroxiapatita, compozitie utilizată la fabricarea de covorase montate la intrarea in muzee sau in camerele in care sunt pastrate colectiile de arta pentru evitarea contaminarii fungice a acestora.</a:t>
            </a:r>
          </a:p>
        </p:txBody>
      </p:sp>
      <p:pic>
        <p:nvPicPr>
          <p:cNvPr id="1039" name="Picture 15"/>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164288" y="1982127"/>
            <a:ext cx="1704331" cy="2313784"/>
          </a:xfrm>
          <a:prstGeom prst="rect">
            <a:avLst/>
          </a:prstGeom>
          <a:noFill/>
          <a:ln w="9525">
            <a:solidFill>
              <a:schemeClr val="accent1"/>
            </a:solidFill>
            <a:miter lim="800000"/>
            <a:headEnd/>
            <a:tailEnd/>
          </a:ln>
          <a:effectLst/>
          <a:scene3d>
            <a:camera prst="orthographicFront">
              <a:rot lat="20699999" lon="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ine 7">
            <a:extLst>
              <a:ext uri="{FF2B5EF4-FFF2-40B4-BE49-F238E27FC236}">
                <a16:creationId xmlns:a16="http://schemas.microsoft.com/office/drawing/2014/main" xmlns="" id="{CA5A4776-D5EA-4DCF-BA0D-D2450313E4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8604" y="1982127"/>
            <a:ext cx="6350181" cy="2166953"/>
          </a:xfrm>
          <a:prstGeom prst="rect">
            <a:avLst/>
          </a:prstGeom>
        </p:spPr>
      </p:pic>
      <p:sp>
        <p:nvSpPr>
          <p:cNvPr id="7" name="Rectangle 6"/>
          <p:cNvSpPr/>
          <p:nvPr/>
        </p:nvSpPr>
        <p:spPr>
          <a:xfrm>
            <a:off x="390081" y="188640"/>
            <a:ext cx="8352928" cy="646331"/>
          </a:xfrm>
          <a:prstGeom prst="rect">
            <a:avLst/>
          </a:prstGeom>
          <a:solidFill>
            <a:schemeClr val="accent6">
              <a:lumMod val="40000"/>
              <a:lumOff val="60000"/>
            </a:schemeClr>
          </a:solidFill>
        </p:spPr>
        <p:txBody>
          <a:bodyPr wrap="square">
            <a:spAutoFit/>
          </a:bodyPr>
          <a:lstStyle/>
          <a:p>
            <a:pPr algn="ctr"/>
            <a:r>
              <a:rPr lang="vi-VN" dirty="0"/>
              <a:t>produse/tehnologii/servicii noi realizate (număr, pe categorii) şi transferate în mediul economic (număr, pe categorii)</a:t>
            </a:r>
          </a:p>
        </p:txBody>
      </p:sp>
    </p:spTree>
    <p:extLst>
      <p:ext uri="{BB962C8B-B14F-4D97-AF65-F5344CB8AC3E}">
        <p14:creationId xmlns:p14="http://schemas.microsoft.com/office/powerpoint/2010/main" val="118806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559522" y="226368"/>
            <a:ext cx="809081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89040"/>
            <a:ext cx="793592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396335"/>
            <a:ext cx="9144000" cy="461665"/>
          </a:xfrm>
          <a:prstGeom prst="rect">
            <a:avLst/>
          </a:prstGeom>
          <a:solidFill>
            <a:schemeClr val="accent4">
              <a:lumMod val="40000"/>
              <a:lumOff val="60000"/>
            </a:schemeClr>
          </a:solidFill>
        </p:spPr>
        <p:txBody>
          <a:bodyPr wrap="square" rtlCol="0">
            <a:spAutoFit/>
          </a:bodyPr>
          <a:lstStyle/>
          <a:p>
            <a:r>
              <a:rPr lang="en-US" sz="2400" b="1" dirty="0"/>
              <a:t>Transfer (negociere): ARCTIC SA, Muzeu Pitesti,  INCD Cercetari Marine</a:t>
            </a:r>
          </a:p>
        </p:txBody>
      </p:sp>
    </p:spTree>
    <p:extLst>
      <p:ext uri="{BB962C8B-B14F-4D97-AF65-F5344CB8AC3E}">
        <p14:creationId xmlns:p14="http://schemas.microsoft.com/office/powerpoint/2010/main" val="190198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xmlns="" id="{AB748766-A80D-4049-80F7-C96497C4253B}"/>
              </a:ext>
            </a:extLst>
          </p:cNvPr>
          <p:cNvPicPr>
            <a:picLocks noChangeAspect="1"/>
          </p:cNvPicPr>
          <p:nvPr/>
        </p:nvPicPr>
        <p:blipFill>
          <a:blip r:embed="rId2"/>
          <a:stretch>
            <a:fillRect/>
          </a:stretch>
        </p:blipFill>
        <p:spPr>
          <a:xfrm>
            <a:off x="1885999" y="0"/>
            <a:ext cx="5372002" cy="6858000"/>
          </a:xfrm>
          <a:prstGeom prst="rect">
            <a:avLst/>
          </a:prstGeom>
        </p:spPr>
      </p:pic>
    </p:spTree>
    <p:extLst>
      <p:ext uri="{BB962C8B-B14F-4D97-AF65-F5344CB8AC3E}">
        <p14:creationId xmlns:p14="http://schemas.microsoft.com/office/powerpoint/2010/main" val="191749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xmlns="" id="{29478A06-D176-4B06-993F-76984019758E}"/>
              </a:ext>
            </a:extLst>
          </p:cNvPr>
          <p:cNvPicPr>
            <a:picLocks noChangeAspect="1"/>
          </p:cNvPicPr>
          <p:nvPr/>
        </p:nvPicPr>
        <p:blipFill>
          <a:blip r:embed="rId2"/>
          <a:stretch>
            <a:fillRect/>
          </a:stretch>
        </p:blipFill>
        <p:spPr>
          <a:xfrm>
            <a:off x="1359393" y="564600"/>
            <a:ext cx="6425213" cy="5728800"/>
          </a:xfrm>
          <a:prstGeom prst="rect">
            <a:avLst/>
          </a:prstGeom>
        </p:spPr>
      </p:pic>
    </p:spTree>
    <p:extLst>
      <p:ext uri="{BB962C8B-B14F-4D97-AF65-F5344CB8AC3E}">
        <p14:creationId xmlns:p14="http://schemas.microsoft.com/office/powerpoint/2010/main" val="355722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EA1E84E-62C6-4030-9E04-D51E0810C7ED}"/>
              </a:ext>
            </a:extLst>
          </p:cNvPr>
          <p:cNvSpPr>
            <a:spLocks noGrp="1"/>
          </p:cNvSpPr>
          <p:nvPr>
            <p:ph type="title"/>
          </p:nvPr>
        </p:nvSpPr>
        <p:spPr>
          <a:xfrm>
            <a:off x="295275" y="0"/>
            <a:ext cx="5899150" cy="1613959"/>
          </a:xfrm>
          <a:solidFill>
            <a:schemeClr val="accent2">
              <a:lumMod val="40000"/>
              <a:lumOff val="60000"/>
            </a:schemeClr>
          </a:solidFill>
        </p:spPr>
        <p:txBody>
          <a:bodyPr>
            <a:normAutofit fontScale="90000"/>
          </a:bodyPr>
          <a:lstStyle/>
          <a:p>
            <a:pPr algn="ctr"/>
            <a:r>
              <a:rPr lang="en-GB" dirty="0" err="1"/>
              <a:t>Expertiza</a:t>
            </a:r>
            <a:r>
              <a:rPr lang="en-GB" dirty="0"/>
              <a:t> </a:t>
            </a:r>
            <a:r>
              <a:rPr lang="en-GB" dirty="0" err="1"/>
              <a:t>recunoscuta</a:t>
            </a:r>
            <a:r>
              <a:rPr lang="en-GB" dirty="0"/>
              <a:t> pe plan national </a:t>
            </a:r>
            <a:r>
              <a:rPr lang="en-GB" dirty="0" err="1"/>
              <a:t>si</a:t>
            </a:r>
            <a:r>
              <a:rPr lang="en-GB" dirty="0"/>
              <a:t> international</a:t>
            </a:r>
          </a:p>
        </p:txBody>
      </p:sp>
      <p:pic>
        <p:nvPicPr>
          <p:cNvPr id="1028" name="Picture 4" descr="https://media.springernature.com/w306/springer-static/cover-hires/book/978-3-319-72260-3">
            <a:extLst>
              <a:ext uri="{FF2B5EF4-FFF2-40B4-BE49-F238E27FC236}">
                <a16:creationId xmlns:a16="http://schemas.microsoft.com/office/drawing/2014/main" xmlns="" id="{E9D12A2F-3929-41B2-B7AE-525E3262D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708920"/>
            <a:ext cx="2502867" cy="34442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94646"/>
            <a:ext cx="5745894" cy="445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51711"/>
      </p:ext>
    </p:extLst>
  </p:cSld>
  <p:clrMapOvr>
    <a:masterClrMapping/>
  </p:clrMapOvr>
  <p:transition advClick="0"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xmlns="" id="{76F59F3B-0B65-4BC4-A683-D25EA06CD224}"/>
              </a:ext>
            </a:extLst>
          </p:cNvPr>
          <p:cNvPicPr>
            <a:picLocks noChangeAspect="1"/>
          </p:cNvPicPr>
          <p:nvPr/>
        </p:nvPicPr>
        <p:blipFill>
          <a:blip r:embed="rId2"/>
          <a:stretch>
            <a:fillRect/>
          </a:stretch>
        </p:blipFill>
        <p:spPr>
          <a:xfrm>
            <a:off x="323528" y="404664"/>
            <a:ext cx="8712968" cy="6065974"/>
          </a:xfrm>
          <a:prstGeom prst="rect">
            <a:avLst/>
          </a:prstGeom>
        </p:spPr>
      </p:pic>
    </p:spTree>
    <p:extLst>
      <p:ext uri="{BB962C8B-B14F-4D97-AF65-F5344CB8AC3E}">
        <p14:creationId xmlns:p14="http://schemas.microsoft.com/office/powerpoint/2010/main" val="3919450493"/>
      </p:ext>
    </p:extLst>
  </p:cSld>
  <p:clrMapOvr>
    <a:masterClrMapping/>
  </p:clrMapOvr>
  <p:transition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xmlns="" id="{D314A172-971E-4290-A529-FAB960869351}"/>
              </a:ext>
            </a:extLst>
          </p:cNvPr>
          <p:cNvPicPr>
            <a:picLocks noChangeAspect="1"/>
          </p:cNvPicPr>
          <p:nvPr/>
        </p:nvPicPr>
        <p:blipFill>
          <a:blip r:embed="rId2"/>
          <a:stretch>
            <a:fillRect/>
          </a:stretch>
        </p:blipFill>
        <p:spPr>
          <a:xfrm>
            <a:off x="179512" y="260648"/>
            <a:ext cx="8701408" cy="6120680"/>
          </a:xfrm>
          <a:prstGeom prst="rect">
            <a:avLst/>
          </a:prstGeom>
        </p:spPr>
      </p:pic>
    </p:spTree>
    <p:extLst>
      <p:ext uri="{BB962C8B-B14F-4D97-AF65-F5344CB8AC3E}">
        <p14:creationId xmlns:p14="http://schemas.microsoft.com/office/powerpoint/2010/main" val="2113433654"/>
      </p:ext>
    </p:extLst>
  </p:cSld>
  <p:clrMapOvr>
    <a:masterClrMapping/>
  </p:clrMapOvr>
  <p:transition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20000"/>
              <a:lumOff val="80000"/>
            </a:schemeClr>
          </a:solidFill>
        </p:spPr>
        <p:txBody>
          <a:bodyPr/>
          <a:lstStyle/>
          <a:p>
            <a:r>
              <a:rPr lang="vi-VN" dirty="0"/>
              <a:t>Obiectivul general </a:t>
            </a:r>
            <a:endParaRPr lang="en-US" dirty="0"/>
          </a:p>
        </p:txBody>
      </p:sp>
      <p:sp>
        <p:nvSpPr>
          <p:cNvPr id="3" name="Content Placeholder 2"/>
          <p:cNvSpPr>
            <a:spLocks noGrp="1"/>
          </p:cNvSpPr>
          <p:nvPr>
            <p:ph idx="1"/>
          </p:nvPr>
        </p:nvSpPr>
        <p:spPr>
          <a:xfrm>
            <a:off x="179512" y="1600200"/>
            <a:ext cx="8784976" cy="4997152"/>
          </a:xfrm>
          <a:solidFill>
            <a:schemeClr val="accent5">
              <a:lumMod val="20000"/>
              <a:lumOff val="80000"/>
            </a:schemeClr>
          </a:solidFill>
        </p:spPr>
        <p:txBody>
          <a:bodyPr>
            <a:normAutofit fontScale="92500" lnSpcReduction="10000"/>
          </a:bodyPr>
          <a:lstStyle/>
          <a:p>
            <a:r>
              <a:rPr lang="en-US" dirty="0"/>
              <a:t>E</a:t>
            </a:r>
            <a:r>
              <a:rPr lang="vi-VN" dirty="0"/>
              <a:t>laborarea de noi materiale, metode și tehnologii noi, cu impact puternic asupra componentelor de patrimoniu imobil (fresca, metope si mozaic) si mobil (artefacte decorative din ceramica, sticla, metal, os, obiecte de arta si arheologie) </a:t>
            </a:r>
            <a:endParaRPr lang="en-US" dirty="0"/>
          </a:p>
          <a:p>
            <a:r>
              <a:rPr lang="vi-VN" dirty="0"/>
              <a:t>dezvoltarea de noi tehnici aplicate practic pe obiectivele de patrimoniu: Mozaicul Roman si Mormantul Hypogeu, Constanta, Muzeul Adamclisi (metope), judetul Constanta, Castelul Corvinilor (Fresca Loggia Mathia) si Muzeul de Arheologie, Hunedoara. </a:t>
            </a:r>
            <a:endParaRPr lang="en-US" dirty="0"/>
          </a:p>
        </p:txBody>
      </p:sp>
    </p:spTree>
    <p:extLst>
      <p:ext uri="{BB962C8B-B14F-4D97-AF65-F5344CB8AC3E}">
        <p14:creationId xmlns:p14="http://schemas.microsoft.com/office/powerpoint/2010/main" val="254896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xmlns="" id="{217472D7-8C7E-4EF5-9973-620FC5804AAA}"/>
              </a:ext>
            </a:extLst>
          </p:cNvPr>
          <p:cNvPicPr>
            <a:picLocks noChangeAspect="1"/>
          </p:cNvPicPr>
          <p:nvPr/>
        </p:nvPicPr>
        <p:blipFill>
          <a:blip r:embed="rId2"/>
          <a:stretch>
            <a:fillRect/>
          </a:stretch>
        </p:blipFill>
        <p:spPr>
          <a:xfrm>
            <a:off x="227578" y="2479751"/>
            <a:ext cx="2251455" cy="2251455"/>
          </a:xfrm>
          <a:prstGeom prst="rect">
            <a:avLst/>
          </a:prstGeom>
        </p:spPr>
      </p:pic>
      <p:pic>
        <p:nvPicPr>
          <p:cNvPr id="6" name="Imagine 5">
            <a:extLst>
              <a:ext uri="{FF2B5EF4-FFF2-40B4-BE49-F238E27FC236}">
                <a16:creationId xmlns:a16="http://schemas.microsoft.com/office/drawing/2014/main" xmlns="" id="{FE362C12-100D-44C6-8E0B-BBF80B7B8826}"/>
              </a:ext>
            </a:extLst>
          </p:cNvPr>
          <p:cNvPicPr>
            <a:picLocks noChangeAspect="1"/>
          </p:cNvPicPr>
          <p:nvPr/>
        </p:nvPicPr>
        <p:blipFill>
          <a:blip r:embed="rId3"/>
          <a:stretch>
            <a:fillRect/>
          </a:stretch>
        </p:blipFill>
        <p:spPr>
          <a:xfrm>
            <a:off x="2537906" y="2874402"/>
            <a:ext cx="2138240" cy="3143250"/>
          </a:xfrm>
          <a:prstGeom prst="rect">
            <a:avLst/>
          </a:prstGeom>
        </p:spPr>
      </p:pic>
      <p:pic>
        <p:nvPicPr>
          <p:cNvPr id="7" name="Imagine 6">
            <a:extLst>
              <a:ext uri="{FF2B5EF4-FFF2-40B4-BE49-F238E27FC236}">
                <a16:creationId xmlns:a16="http://schemas.microsoft.com/office/drawing/2014/main" xmlns="" id="{CAC62234-172C-4149-A362-0C55B7979032}"/>
              </a:ext>
            </a:extLst>
          </p:cNvPr>
          <p:cNvPicPr>
            <a:picLocks noChangeAspect="1"/>
          </p:cNvPicPr>
          <p:nvPr/>
        </p:nvPicPr>
        <p:blipFill>
          <a:blip r:embed="rId4"/>
          <a:stretch>
            <a:fillRect/>
          </a:stretch>
        </p:blipFill>
        <p:spPr>
          <a:xfrm>
            <a:off x="241674" y="4820391"/>
            <a:ext cx="2237360" cy="1982683"/>
          </a:xfrm>
          <a:prstGeom prst="rect">
            <a:avLst/>
          </a:prstGeom>
        </p:spPr>
      </p:pic>
      <p:pic>
        <p:nvPicPr>
          <p:cNvPr id="11" name="Imagine 10">
            <a:extLst>
              <a:ext uri="{FF2B5EF4-FFF2-40B4-BE49-F238E27FC236}">
                <a16:creationId xmlns:a16="http://schemas.microsoft.com/office/drawing/2014/main" xmlns="" id="{203D8B44-876F-465C-A86B-5066CB1416BF}"/>
              </a:ext>
            </a:extLst>
          </p:cNvPr>
          <p:cNvPicPr>
            <a:picLocks noChangeAspect="1"/>
          </p:cNvPicPr>
          <p:nvPr/>
        </p:nvPicPr>
        <p:blipFill>
          <a:blip r:embed="rId5"/>
          <a:stretch>
            <a:fillRect/>
          </a:stretch>
        </p:blipFill>
        <p:spPr>
          <a:xfrm>
            <a:off x="4824688" y="4451889"/>
            <a:ext cx="2377208" cy="2406111"/>
          </a:xfrm>
          <a:prstGeom prst="rect">
            <a:avLst/>
          </a:prstGeom>
        </p:spPr>
      </p:pic>
      <p:pic>
        <p:nvPicPr>
          <p:cNvPr id="12" name="Imagine 11">
            <a:extLst>
              <a:ext uri="{FF2B5EF4-FFF2-40B4-BE49-F238E27FC236}">
                <a16:creationId xmlns:a16="http://schemas.microsoft.com/office/drawing/2014/main" xmlns="" id="{019D280A-8E73-405D-AE85-A8007806A058}"/>
              </a:ext>
            </a:extLst>
          </p:cNvPr>
          <p:cNvPicPr>
            <a:picLocks noChangeAspect="1"/>
          </p:cNvPicPr>
          <p:nvPr/>
        </p:nvPicPr>
        <p:blipFill>
          <a:blip r:embed="rId6"/>
          <a:stretch>
            <a:fillRect/>
          </a:stretch>
        </p:blipFill>
        <p:spPr>
          <a:xfrm>
            <a:off x="4824688" y="1988840"/>
            <a:ext cx="2377208" cy="2113740"/>
          </a:xfrm>
          <a:prstGeom prst="rect">
            <a:avLst/>
          </a:prstGeom>
        </p:spPr>
      </p:pic>
      <p:sp>
        <p:nvSpPr>
          <p:cNvPr id="4" name="Wave 3"/>
          <p:cNvSpPr/>
          <p:nvPr/>
        </p:nvSpPr>
        <p:spPr>
          <a:xfrm>
            <a:off x="899592" y="392478"/>
            <a:ext cx="2952328" cy="130833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rPr>
              <a:t>Expertiza nationala</a:t>
            </a:r>
          </a:p>
        </p:txBody>
      </p:sp>
    </p:spTree>
    <p:extLst>
      <p:ext uri="{BB962C8B-B14F-4D97-AF65-F5344CB8AC3E}">
        <p14:creationId xmlns:p14="http://schemas.microsoft.com/office/powerpoint/2010/main" val="2250479982"/>
      </p:ext>
    </p:extLst>
  </p:cSld>
  <p:clrMapOvr>
    <a:masterClrMapping/>
  </p:clrMapOvr>
  <p:transition advClick="0"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Parteneri</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1. INSTITUTUL NATIONAL DE CERCETARE-DEZVOLTARE PENTRU CHIMIE SI PETROCHIMIE - ICECHIM Bucuresti</a:t>
            </a:r>
          </a:p>
          <a:p>
            <a:pPr marL="0" indent="0">
              <a:buNone/>
            </a:pPr>
            <a:r>
              <a:rPr lang="en-US" b="1" dirty="0"/>
              <a:t/>
            </a:r>
            <a:br>
              <a:rPr lang="en-US" b="1" dirty="0"/>
            </a:br>
            <a:r>
              <a:rPr lang="en-US" b="1" dirty="0"/>
              <a:t>2. UNIVERSITATEA OVIDIUS, Constanta</a:t>
            </a:r>
          </a:p>
          <a:p>
            <a:pPr marL="0" indent="0">
              <a:buNone/>
            </a:pPr>
            <a:r>
              <a:rPr lang="en-US" b="1" dirty="0"/>
              <a:t/>
            </a:r>
            <a:br>
              <a:rPr lang="en-US" b="1" dirty="0"/>
            </a:br>
            <a:r>
              <a:rPr lang="en-US" b="1" dirty="0"/>
              <a:t>3. INSTITUTUL DE CHIMIE FIZICA - ILIE MURGULESCU, Bucuresti</a:t>
            </a:r>
          </a:p>
          <a:p>
            <a:pPr marL="0" indent="0">
              <a:buNone/>
            </a:pPr>
            <a:r>
              <a:rPr lang="en-US" b="1" dirty="0"/>
              <a:t/>
            </a:r>
            <a:br>
              <a:rPr lang="en-US" b="1" dirty="0"/>
            </a:br>
            <a:r>
              <a:rPr lang="en-US" b="1" dirty="0"/>
              <a:t>4. UNIVERSITATEA "VALAHIA" Targoviste</a:t>
            </a:r>
            <a:endParaRPr lang="en-US" dirty="0"/>
          </a:p>
        </p:txBody>
      </p:sp>
    </p:spTree>
    <p:extLst>
      <p:ext uri="{BB962C8B-B14F-4D97-AF65-F5344CB8AC3E}">
        <p14:creationId xmlns:p14="http://schemas.microsoft.com/office/powerpoint/2010/main" val="784479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620688"/>
          </a:xfrm>
          <a:solidFill>
            <a:schemeClr val="accent6">
              <a:lumMod val="20000"/>
              <a:lumOff val="80000"/>
            </a:schemeClr>
          </a:solidFill>
        </p:spPr>
        <p:txBody>
          <a:bodyPr>
            <a:normAutofit fontScale="90000"/>
          </a:bodyPr>
          <a:lstStyle/>
          <a:p>
            <a:r>
              <a:rPr lang="en-US" sz="4000" dirty="0"/>
              <a:t>Proiecte componente</a:t>
            </a:r>
          </a:p>
        </p:txBody>
      </p:sp>
      <p:sp>
        <p:nvSpPr>
          <p:cNvPr id="3" name="Content Placeholder 2"/>
          <p:cNvSpPr>
            <a:spLocks noGrp="1"/>
          </p:cNvSpPr>
          <p:nvPr>
            <p:ph idx="1"/>
          </p:nvPr>
        </p:nvSpPr>
        <p:spPr>
          <a:xfrm>
            <a:off x="-5198" y="764704"/>
            <a:ext cx="9144000" cy="6093296"/>
          </a:xfrm>
          <a:solidFill>
            <a:schemeClr val="accent6">
              <a:lumMod val="20000"/>
              <a:lumOff val="80000"/>
            </a:schemeClr>
          </a:solidFill>
        </p:spPr>
        <p:txBody>
          <a:bodyPr>
            <a:noAutofit/>
          </a:bodyPr>
          <a:lstStyle/>
          <a:p>
            <a:pPr marL="0" indent="0">
              <a:buNone/>
            </a:pPr>
            <a:r>
              <a:rPr lang="en-US" sz="1400" b="1" dirty="0">
                <a:latin typeface="Arial" pitchFamily="34" charset="0"/>
                <a:cs typeface="Arial" pitchFamily="34" charset="0"/>
              </a:rPr>
              <a:t>Proiect 1 – ICECHIM, Bucuresti</a:t>
            </a:r>
          </a:p>
          <a:p>
            <a:pPr marL="0" indent="0">
              <a:buNone/>
            </a:pPr>
            <a:r>
              <a:rPr lang="vi-VN" sz="1400" b="1" dirty="0"/>
              <a:t>Sinteza, compatibilitatea, procesul de îmbătrânire și aplicarea materialelor nou sintetizate, producția pilot și impactul asupra mediului</a:t>
            </a:r>
            <a:endParaRPr lang="vi-VN" sz="1400" dirty="0"/>
          </a:p>
          <a:p>
            <a:pPr marL="0" indent="0">
              <a:buNone/>
            </a:pPr>
            <a:r>
              <a:rPr lang="vi-VN" sz="1400" b="1" dirty="0"/>
              <a:t>Responsabil proiect: Prof. univ.dr. chim. Rodica-Mariana Ion</a:t>
            </a:r>
            <a:endParaRPr lang="vi-VN" sz="1400" dirty="0"/>
          </a:p>
          <a:p>
            <a:pPr marL="0" indent="0">
              <a:buNone/>
            </a:pPr>
            <a:r>
              <a:rPr lang="vi-VN" sz="1400" b="1" dirty="0"/>
              <a:t>Website:  </a:t>
            </a:r>
            <a:r>
              <a:rPr lang="vi-VN" sz="1400" b="1" u="sng" dirty="0">
                <a:solidFill>
                  <a:srgbClr val="0066FF"/>
                </a:solidFill>
              </a:rPr>
              <a:t>https://www.icechim-rezultate.ro</a:t>
            </a:r>
            <a:endParaRPr lang="en-US" sz="1400" b="1" u="sng" dirty="0">
              <a:solidFill>
                <a:srgbClr val="0066FF"/>
              </a:solidFill>
            </a:endParaRPr>
          </a:p>
          <a:p>
            <a:pPr marL="0" indent="0">
              <a:buNone/>
            </a:pPr>
            <a:r>
              <a:rPr lang="vi-VN" sz="1400" b="1" dirty="0"/>
              <a:t> </a:t>
            </a:r>
            <a:endParaRPr lang="vi-VN" sz="1400" dirty="0"/>
          </a:p>
          <a:p>
            <a:pPr marL="0" indent="0">
              <a:buNone/>
            </a:pPr>
            <a:r>
              <a:rPr lang="vi-VN" sz="1400" b="1" dirty="0"/>
              <a:t>PROIECT 2 -UOC, Constanta</a:t>
            </a:r>
            <a:endParaRPr lang="vi-VN" sz="1400" dirty="0"/>
          </a:p>
          <a:p>
            <a:pPr marL="0" indent="0">
              <a:buNone/>
            </a:pPr>
            <a:r>
              <a:rPr lang="vi-VN" sz="1400" b="1" dirty="0"/>
              <a:t>Abordarea sinergica in conservarea si restaurarea artefactelor, mozaicului, metopelor romane si suprafetelor de fresca cu arheomateriale</a:t>
            </a:r>
            <a:endParaRPr lang="vi-VN" sz="1400" dirty="0"/>
          </a:p>
          <a:p>
            <a:pPr marL="0" indent="0">
              <a:buNone/>
            </a:pPr>
            <a:r>
              <a:rPr lang="vi-VN" sz="1400" b="1" dirty="0"/>
              <a:t>Responsabil proiect: Prof. univ. dr. Daniela Carutiu</a:t>
            </a:r>
            <a:endParaRPr lang="vi-VN" sz="1400" dirty="0"/>
          </a:p>
          <a:p>
            <a:pPr marL="0" indent="0">
              <a:buNone/>
            </a:pPr>
            <a:r>
              <a:rPr lang="vi-VN" sz="1400" b="1" dirty="0"/>
              <a:t>Website:</a:t>
            </a:r>
            <a:r>
              <a:rPr lang="en-GB" sz="1400" b="1" dirty="0"/>
              <a:t> </a:t>
            </a:r>
            <a:r>
              <a:rPr lang="en-GB" sz="1400" b="1" dirty="0">
                <a:hlinkClick r:id="rId2"/>
              </a:rPr>
              <a:t>http://iscs.univ-ovidius.ro/arheocons/</a:t>
            </a:r>
            <a:endParaRPr lang="en-GB" sz="1400" b="1" dirty="0"/>
          </a:p>
          <a:p>
            <a:pPr marL="0" indent="0">
              <a:buNone/>
            </a:pPr>
            <a:endParaRPr lang="vi-VN" sz="1400" dirty="0"/>
          </a:p>
          <a:p>
            <a:pPr marL="0" indent="0">
              <a:buNone/>
            </a:pPr>
            <a:r>
              <a:rPr lang="vi-VN" sz="1400" b="1" dirty="0"/>
              <a:t>Proiect 3: P2-ICF-Bucuresti</a:t>
            </a:r>
            <a:endParaRPr lang="vi-VN" sz="1400" dirty="0"/>
          </a:p>
          <a:p>
            <a:pPr marL="0" indent="0">
              <a:buNone/>
            </a:pPr>
            <a:r>
              <a:rPr lang="vi-VN" sz="1400" b="1" dirty="0"/>
              <a:t>Materiale tradiționale si avansate utilizate pentru protejarea componentelor arhitecturale ale patrimoniului cultural. </a:t>
            </a:r>
            <a:endParaRPr lang="vi-VN" sz="1400" dirty="0"/>
          </a:p>
          <a:p>
            <a:pPr marL="0" indent="0">
              <a:buNone/>
            </a:pPr>
            <a:r>
              <a:rPr lang="vi-VN" sz="1400" b="1" dirty="0"/>
              <a:t>Responsabil proiect: Dr. ing. Luminita Predoana</a:t>
            </a:r>
            <a:endParaRPr lang="vi-VN" sz="1400" dirty="0"/>
          </a:p>
          <a:p>
            <a:pPr marL="0" indent="0">
              <a:buNone/>
            </a:pPr>
            <a:r>
              <a:rPr lang="vi-VN" sz="1400" b="1" dirty="0"/>
              <a:t>Website:</a:t>
            </a:r>
            <a:r>
              <a:rPr lang="vi-VN" sz="1400" dirty="0"/>
              <a:t> </a:t>
            </a:r>
            <a:r>
              <a:rPr lang="vi-VN" sz="1400" dirty="0">
                <a:hlinkClick r:id="rId3"/>
              </a:rPr>
              <a:t>http://www.icf.ro/pr_2018/Proiect_51_PCCDI_2018.ppt</a:t>
            </a:r>
            <a:endParaRPr lang="vi-VN" sz="1400" dirty="0"/>
          </a:p>
          <a:p>
            <a:pPr marL="0" indent="0">
              <a:buNone/>
            </a:pPr>
            <a:r>
              <a:rPr lang="vi-VN" sz="1400" dirty="0">
                <a:hlinkClick r:id="rId4"/>
              </a:rPr>
              <a:t>I.C.F. | Research projects</a:t>
            </a:r>
            <a:r>
              <a:rPr lang="vi-VN" sz="1400" b="1" dirty="0"/>
              <a:t> </a:t>
            </a:r>
            <a:endParaRPr lang="vi-VN" sz="1400" dirty="0"/>
          </a:p>
          <a:p>
            <a:pPr marL="0" indent="0">
              <a:buNone/>
            </a:pPr>
            <a:r>
              <a:rPr lang="vi-VN" sz="1400" b="1" dirty="0"/>
              <a:t> </a:t>
            </a:r>
            <a:endParaRPr lang="vi-VN" sz="1400" dirty="0"/>
          </a:p>
          <a:p>
            <a:pPr marL="0" indent="0">
              <a:buNone/>
            </a:pPr>
            <a:r>
              <a:rPr lang="vi-VN" sz="1400" b="1" dirty="0"/>
              <a:t>PROIECT 4: P3-UVT, Targoviste</a:t>
            </a:r>
            <a:endParaRPr lang="vi-VN" sz="1400" dirty="0"/>
          </a:p>
          <a:p>
            <a:pPr marL="0" indent="0">
              <a:buNone/>
            </a:pPr>
            <a:r>
              <a:rPr lang="vi-VN" sz="1400" b="1" dirty="0"/>
              <a:t>Monitorizarea microclimatică evaluarea impactului intern și exterior, evaluarea</a:t>
            </a:r>
            <a:r>
              <a:rPr lang="en-US" sz="1400" b="1" dirty="0"/>
              <a:t> </a:t>
            </a:r>
            <a:r>
              <a:rPr lang="vi-VN" sz="1400" b="1" dirty="0"/>
              <a:t>sustenabilității și a impactului de mediu asupra materialelor de patrimoniu </a:t>
            </a:r>
            <a:endParaRPr lang="vi-VN" sz="1400" dirty="0"/>
          </a:p>
          <a:p>
            <a:pPr marL="0" indent="0">
              <a:buNone/>
            </a:pPr>
            <a:r>
              <a:rPr lang="vi-VN" sz="1400" b="1" dirty="0"/>
              <a:t>Responsabil proiect: Prof. univ. dr. Cristiana Radulescu</a:t>
            </a:r>
            <a:endParaRPr lang="vi-VN" sz="1400" dirty="0"/>
          </a:p>
          <a:p>
            <a:pPr marL="0" indent="0">
              <a:buNone/>
            </a:pPr>
            <a:r>
              <a:rPr lang="vi-VN" sz="1400" b="1" dirty="0"/>
              <a:t>Website: </a:t>
            </a:r>
            <a:r>
              <a:rPr lang="vi-VN" sz="1400" b="1" dirty="0">
                <a:hlinkClick r:id="rId5"/>
              </a:rPr>
              <a:t>http://arheocons.icstm.ro</a:t>
            </a:r>
            <a:r>
              <a:rPr lang="en-US" sz="1400" b="1" dirty="0"/>
              <a:t>; </a:t>
            </a:r>
            <a:r>
              <a:rPr lang="vi-VN" sz="1400" b="1" dirty="0">
                <a:hlinkClick r:id="rId6"/>
              </a:rPr>
              <a:t>http://arheocons.cdi.valahia.ro</a:t>
            </a:r>
            <a:endParaRPr lang="vi-VN" sz="1400" dirty="0"/>
          </a:p>
          <a:p>
            <a:pPr marL="0" indent="0">
              <a:buNone/>
            </a:pPr>
            <a:endParaRPr lang="en-US" sz="1400" dirty="0"/>
          </a:p>
        </p:txBody>
      </p:sp>
    </p:spTree>
    <p:extLst>
      <p:ext uri="{BB962C8B-B14F-4D97-AF65-F5344CB8AC3E}">
        <p14:creationId xmlns:p14="http://schemas.microsoft.com/office/powerpoint/2010/main" val="1403853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vi-VN" dirty="0"/>
              <a:t>Obiectivele specifice</a:t>
            </a:r>
            <a:endParaRPr lang="en-US" dirty="0"/>
          </a:p>
        </p:txBody>
      </p:sp>
      <p:sp>
        <p:nvSpPr>
          <p:cNvPr id="3" name="Content Placeholder 2"/>
          <p:cNvSpPr>
            <a:spLocks noGrp="1"/>
          </p:cNvSpPr>
          <p:nvPr>
            <p:ph idx="1"/>
          </p:nvPr>
        </p:nvSpPr>
        <p:spPr>
          <a:solidFill>
            <a:schemeClr val="accent1">
              <a:lumMod val="20000"/>
              <a:lumOff val="80000"/>
            </a:schemeClr>
          </a:solidFill>
        </p:spPr>
        <p:txBody>
          <a:bodyPr>
            <a:normAutofit fontScale="85000" lnSpcReduction="10000"/>
          </a:bodyPr>
          <a:lstStyle/>
          <a:p>
            <a:r>
              <a:rPr lang="vi-VN" dirty="0"/>
              <a:t>elaborarea de tehnologii inovatoare pentru protecția patrimoniului cultural national, o abordare intersectorială multidisciplinară, </a:t>
            </a:r>
            <a:endParaRPr lang="en-US" dirty="0"/>
          </a:p>
          <a:p>
            <a:r>
              <a:rPr lang="vi-VN" dirty="0"/>
              <a:t>incurajarea tinerilor profesioniști ca lideri în conservarea patrimoniului, </a:t>
            </a:r>
            <a:endParaRPr lang="en-US" dirty="0"/>
          </a:p>
          <a:p>
            <a:r>
              <a:rPr lang="vi-VN" dirty="0"/>
              <a:t>exploatarea rezultatelor cercetării pentru crearea de locuri de muncă, </a:t>
            </a:r>
            <a:endParaRPr lang="en-US" dirty="0"/>
          </a:p>
          <a:p>
            <a:r>
              <a:rPr lang="vi-VN" dirty="0"/>
              <a:t>promovarea gradului de educatie in domeniul  patrimoniului, </a:t>
            </a:r>
            <a:endParaRPr lang="en-US" dirty="0"/>
          </a:p>
          <a:p>
            <a:r>
              <a:rPr lang="vi-VN" dirty="0"/>
              <a:t>o expertiza profesionista între toți factorii implicați în sistemul de protejare a patrimoniului.</a:t>
            </a:r>
            <a:endParaRPr lang="en-US" dirty="0"/>
          </a:p>
        </p:txBody>
      </p:sp>
    </p:spTree>
    <p:extLst>
      <p:ext uri="{BB962C8B-B14F-4D97-AF65-F5344CB8AC3E}">
        <p14:creationId xmlns:p14="http://schemas.microsoft.com/office/powerpoint/2010/main" val="219899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i="1" dirty="0">
                <a:effectLst/>
              </a:rPr>
              <a:t>locuri de muncă în cercetare susținute prin program</a:t>
            </a:r>
            <a:endParaRPr lang="en-US" dirty="0"/>
          </a:p>
        </p:txBody>
      </p:sp>
      <p:sp>
        <p:nvSpPr>
          <p:cNvPr id="3" name="Content Placeholder 2"/>
          <p:cNvSpPr>
            <a:spLocks noGrp="1"/>
          </p:cNvSpPr>
          <p:nvPr>
            <p:ph idx="1"/>
          </p:nvPr>
        </p:nvSpPr>
        <p:spPr/>
        <p:txBody>
          <a:bodyPr>
            <a:normAutofit/>
          </a:bodyPr>
          <a:lstStyle/>
          <a:p>
            <a:r>
              <a:rPr lang="vi-VN" i="1" dirty="0">
                <a:effectLst/>
              </a:rPr>
              <a:t>produse/tehnologii/servicii noi sau semnificativ îmbunătățite realizate (număr, pe categorii) şi transferate în mediul economic (număr, pe categorii);</a:t>
            </a:r>
            <a:r>
              <a:rPr lang="en-US" i="1" dirty="0">
                <a:effectLst/>
              </a:rPr>
              <a:t> 1</a:t>
            </a:r>
            <a:endParaRPr lang="en-US" dirty="0"/>
          </a:p>
        </p:txBody>
      </p:sp>
    </p:spTree>
    <p:extLst>
      <p:ext uri="{BB962C8B-B14F-4D97-AF65-F5344CB8AC3E}">
        <p14:creationId xmlns:p14="http://schemas.microsoft.com/office/powerpoint/2010/main" val="121853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600200"/>
            <a:ext cx="9036496" cy="5069160"/>
          </a:xfrm>
        </p:spPr>
        <p:txBody>
          <a:bodyPr>
            <a:normAutofit fontScale="85000" lnSpcReduction="10000"/>
          </a:bodyPr>
          <a:lstStyle/>
          <a:p>
            <a:pPr marL="0" indent="0">
              <a:buNone/>
            </a:pPr>
            <a:r>
              <a:rPr lang="vi-VN" i="1" dirty="0">
                <a:effectLst/>
              </a:rPr>
              <a:t>consolidarea  capacității   </a:t>
            </a:r>
            <a:r>
              <a:rPr lang="vi-VN" i="1" u="sng" dirty="0">
                <a:effectLst/>
              </a:rPr>
              <a:t> instituțiilor   cu   posibilități  de  relansare</a:t>
            </a:r>
            <a:r>
              <a:rPr lang="vi-VN" i="1" dirty="0">
                <a:effectLst/>
              </a:rPr>
              <a:t>  prin:  </a:t>
            </a:r>
            <a:r>
              <a:rPr lang="vi-VN" i="1" dirty="0"/>
              <a:t>stagii  de  pregătire (cercetare)/formare și  vizite de lucru (scurtă durată);</a:t>
            </a:r>
            <a:endParaRPr lang="en-US" i="1" dirty="0"/>
          </a:p>
          <a:p>
            <a:pPr marL="0" indent="0">
              <a:buNone/>
            </a:pPr>
            <a:endParaRPr lang="en-US" i="1" dirty="0"/>
          </a:p>
          <a:p>
            <a:pPr marL="0" indent="0">
              <a:buNone/>
            </a:pPr>
            <a:r>
              <a:rPr lang="vi-VN" i="1" dirty="0"/>
              <a:t>servicii de cercetare oferite (realizate) prin utilizarea infrastructurii de cercetare disponibilă pentru implementarea proiectului;</a:t>
            </a:r>
            <a:endParaRPr lang="vi-VN" dirty="0"/>
          </a:p>
          <a:p>
            <a:pPr marL="0" indent="0">
              <a:buNone/>
            </a:pPr>
            <a:endParaRPr lang="en-US" i="1" dirty="0"/>
          </a:p>
          <a:p>
            <a:pPr marL="0" indent="0">
              <a:buNone/>
            </a:pPr>
            <a:r>
              <a:rPr lang="vi-VN" i="1" dirty="0"/>
              <a:t>program  comun  de CDI corelat  cu  planul  de  dezvoltare instituțională  al  fiecărui  partener (sustenabilitatea colaborării după finalizarea proiectului).</a:t>
            </a:r>
            <a:endParaRPr lang="vi-VN"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0648"/>
            <a:ext cx="3798887"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55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71600" y="1601555"/>
            <a:ext cx="3311069" cy="21941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69913" y="1698915"/>
            <a:ext cx="3304036" cy="20968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95737" y="4005064"/>
            <a:ext cx="4591820" cy="28529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50" y="-8277"/>
            <a:ext cx="87058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164288" y="5733256"/>
            <a:ext cx="1537152" cy="369332"/>
          </a:xfrm>
          <a:prstGeom prst="rect">
            <a:avLst/>
          </a:prstGeom>
        </p:spPr>
        <p:txBody>
          <a:bodyPr wrap="none">
            <a:spAutoFit/>
          </a:bodyPr>
          <a:lstStyle/>
          <a:p>
            <a:r>
              <a:rPr lang="en-US" dirty="0"/>
              <a:t>3 (CO) + 1 (P2)</a:t>
            </a:r>
          </a:p>
        </p:txBody>
      </p:sp>
    </p:spTree>
    <p:extLst>
      <p:ext uri="{BB962C8B-B14F-4D97-AF65-F5344CB8AC3E}">
        <p14:creationId xmlns:p14="http://schemas.microsoft.com/office/powerpoint/2010/main" val="1709993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417</Words>
  <Application>Microsoft Office PowerPoint</Application>
  <PresentationFormat>On-screen Show (4:3)</PresentationFormat>
  <Paragraphs>57</Paragraphs>
  <Slides>16</Slides>
  <Notes>2</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Temă Office</vt:lpstr>
      <vt:lpstr>TEHNOLOGII NOI DE DIAGNOZA SI TRATAMENT PENTRU CONSERVAREA SI REVITALIZAREA COMPONENTELOR ARHEOLOGICE ALE PATRIMONIULUI CULTURAL NATIONAL  (ARHEOCONS)</vt:lpstr>
      <vt:lpstr>Obiectivul general </vt:lpstr>
      <vt:lpstr>PowerPoint Presentation</vt:lpstr>
      <vt:lpstr>Parteneri</vt:lpstr>
      <vt:lpstr>Proiecte componente</vt:lpstr>
      <vt:lpstr>Obiectivele specifice</vt:lpstr>
      <vt:lpstr>locuri de muncă în cercetare susținute prin program</vt:lpstr>
      <vt:lpstr>PowerPoint Presentation</vt:lpstr>
      <vt:lpstr>PowerPoint Presentation</vt:lpstr>
      <vt:lpstr>Compozit polimeric anti-fungic, anti-uzura, anti-alunecare si stabil fotochimic utilizat in muzee si spatiile de depozitare/conservare a pieselor de patrimoniu cultural si procedeu de realizare al acestuia (A0011/2019)</vt:lpstr>
      <vt:lpstr>PowerPoint Presentation</vt:lpstr>
      <vt:lpstr>PowerPoint Presentation</vt:lpstr>
      <vt:lpstr>PowerPoint Presentation</vt:lpstr>
      <vt:lpstr>Expertiza recunoscuta pe plan national si international</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TEHNOLOGII NOI DE DIAGNOZA SI TRATAMENT PENTRU CONSERVAREA SI REVITALIZAREA COMPONENTELOR ARHEOLOGICE ALE PATRIMONIULUI CULTURAL NATIONAL</dc:title>
  <dc:creator>iona</dc:creator>
  <cp:lastModifiedBy>Lorena</cp:lastModifiedBy>
  <cp:revision>30</cp:revision>
  <dcterms:created xsi:type="dcterms:W3CDTF">2019-06-09T05:41:34Z</dcterms:created>
  <dcterms:modified xsi:type="dcterms:W3CDTF">2020-02-07T07:21:21Z</dcterms:modified>
</cp:coreProperties>
</file>